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3"/>
  </p:notesMasterIdLst>
  <p:sldIdLst>
    <p:sldId id="273" r:id="rId5"/>
    <p:sldId id="280" r:id="rId6"/>
    <p:sldId id="287" r:id="rId7"/>
    <p:sldId id="289" r:id="rId8"/>
    <p:sldId id="290" r:id="rId9"/>
    <p:sldId id="288" r:id="rId10"/>
    <p:sldId id="296" r:id="rId11"/>
    <p:sldId id="297" r:id="rId12"/>
    <p:sldId id="298" r:id="rId13"/>
    <p:sldId id="292" r:id="rId14"/>
    <p:sldId id="299" r:id="rId15"/>
    <p:sldId id="301" r:id="rId16"/>
    <p:sldId id="302" r:id="rId17"/>
    <p:sldId id="303" r:id="rId18"/>
    <p:sldId id="304" r:id="rId19"/>
    <p:sldId id="305" r:id="rId20"/>
    <p:sldId id="306" r:id="rId21"/>
    <p:sldId id="272" r:id="rId22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CFF"/>
    <a:srgbClr val="00338E"/>
    <a:srgbClr val="008080"/>
    <a:srgbClr val="000099"/>
    <a:srgbClr val="213C73"/>
    <a:srgbClr val="00FE9D"/>
    <a:srgbClr val="E8BD06"/>
    <a:srgbClr val="FBDD5B"/>
    <a:srgbClr val="595555"/>
    <a:srgbClr val="16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0" autoAdjust="0"/>
  </p:normalViewPr>
  <p:slideViewPr>
    <p:cSldViewPr snapToGrid="0">
      <p:cViewPr>
        <p:scale>
          <a:sx n="75" d="100"/>
          <a:sy n="75" d="100"/>
        </p:scale>
        <p:origin x="163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28/04/2020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35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547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69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026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2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1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501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496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49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meiherz/spring-boot-zuul-examp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/>
              <a:t>Backend-for-frontend Pattern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0C8E7-35F8-4A14-A09D-24A816E69BB1}"/>
              </a:ext>
            </a:extLst>
          </p:cNvPr>
          <p:cNvSpPr/>
          <p:nvPr/>
        </p:nvSpPr>
        <p:spPr>
          <a:xfrm>
            <a:off x="618597" y="837509"/>
            <a:ext cx="6727083" cy="79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defTabSz="671993">
              <a:spcBef>
                <a:spcPts val="735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Invece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esporre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una API “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one size fits all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l’API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gateway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può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esporre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diverse API per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diversi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tipi di client.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F72FD363-9CAA-4CFF-8346-F2ECD3530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27525" y="23669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51D913-60E0-424A-933C-512E6F07B0C3}"/>
              </a:ext>
            </a:extLst>
          </p:cNvPr>
          <p:cNvGrpSpPr/>
          <p:nvPr/>
        </p:nvGrpSpPr>
        <p:grpSpPr>
          <a:xfrm>
            <a:off x="2327871" y="1424633"/>
            <a:ext cx="5494178" cy="3174751"/>
            <a:chOff x="1478155" y="572452"/>
            <a:chExt cx="6261811" cy="3618320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AEA9024-194A-4D2F-98B8-7D300B394FFF}"/>
                </a:ext>
              </a:extLst>
            </p:cNvPr>
            <p:cNvSpPr/>
            <p:nvPr/>
          </p:nvSpPr>
          <p:spPr>
            <a:xfrm>
              <a:off x="1478156" y="2126198"/>
              <a:ext cx="825239" cy="71141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79B83509-3918-4B91-8CB0-397C59EC96E8}"/>
                </a:ext>
              </a:extLst>
            </p:cNvPr>
            <p:cNvSpPr/>
            <p:nvPr/>
          </p:nvSpPr>
          <p:spPr>
            <a:xfrm>
              <a:off x="1478155" y="3123021"/>
              <a:ext cx="825239" cy="71141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3rd party app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8EAEBA8C-F19E-4B32-8DDF-8B2B415D16BA}"/>
                </a:ext>
              </a:extLst>
            </p:cNvPr>
            <p:cNvSpPr/>
            <p:nvPr/>
          </p:nvSpPr>
          <p:spPr>
            <a:xfrm>
              <a:off x="1498477" y="1148009"/>
              <a:ext cx="825239" cy="71141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800" b="1" dirty="0">
                  <a:solidFill>
                    <a:schemeClr val="tx1"/>
                  </a:solidFill>
                </a:rPr>
                <a:t>mobile</a:t>
              </a:r>
              <a:endParaRPr lang="it-IT" sz="900" b="1" dirty="0">
                <a:solidFill>
                  <a:schemeClr val="tx1"/>
                </a:solidFill>
              </a:endParaRP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3D475A78-17B4-44C9-B30B-42B795FBA418}"/>
                </a:ext>
              </a:extLst>
            </p:cNvPr>
            <p:cNvSpPr/>
            <p:nvPr/>
          </p:nvSpPr>
          <p:spPr>
            <a:xfrm>
              <a:off x="3160991" y="1528195"/>
              <a:ext cx="2185406" cy="1883971"/>
            </a:xfrm>
            <a:prstGeom prst="hexagon">
              <a:avLst/>
            </a:prstGeom>
            <a:solidFill>
              <a:srgbClr val="E1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829B3E0D-A7D1-4E09-9318-2E58EB508077}"/>
                </a:ext>
              </a:extLst>
            </p:cNvPr>
            <p:cNvSpPr/>
            <p:nvPr/>
          </p:nvSpPr>
          <p:spPr>
            <a:xfrm>
              <a:off x="3574927" y="1662921"/>
              <a:ext cx="825239" cy="711413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B27C12E-3859-4119-8B00-531CAB2A5378}"/>
                </a:ext>
              </a:extLst>
            </p:cNvPr>
            <p:cNvSpPr/>
            <p:nvPr/>
          </p:nvSpPr>
          <p:spPr>
            <a:xfrm>
              <a:off x="3566805" y="2570457"/>
              <a:ext cx="825239" cy="711413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71EEBD-EC1F-4F7F-A31C-4DED06DA2ABC}"/>
                </a:ext>
              </a:extLst>
            </p:cNvPr>
            <p:cNvSpPr/>
            <p:nvPr/>
          </p:nvSpPr>
          <p:spPr>
            <a:xfrm>
              <a:off x="3627383" y="1781502"/>
              <a:ext cx="720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200" dirty="0"/>
                <a:t>mobile</a:t>
              </a:r>
            </a:p>
            <a:p>
              <a:pPr algn="ctr"/>
              <a:r>
                <a:rPr lang="it-IT" sz="1200" dirty="0"/>
                <a:t>gateway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3976A2-E03B-41A4-A0B4-960024FADC48}"/>
                </a:ext>
              </a:extLst>
            </p:cNvPr>
            <p:cNvSpPr/>
            <p:nvPr/>
          </p:nvSpPr>
          <p:spPr>
            <a:xfrm>
              <a:off x="3578747" y="2696638"/>
              <a:ext cx="7857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200" dirty="0"/>
                <a:t>public api</a:t>
              </a:r>
            </a:p>
            <a:p>
              <a:pPr algn="ctr"/>
              <a:r>
                <a:rPr lang="it-IT" sz="1200" dirty="0"/>
                <a:t>gateway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0FD7545-669A-4037-9777-A8020DD18AD8}"/>
                </a:ext>
              </a:extLst>
            </p:cNvPr>
            <p:cNvGrpSpPr/>
            <p:nvPr/>
          </p:nvGrpSpPr>
          <p:grpSpPr>
            <a:xfrm>
              <a:off x="6946809" y="572452"/>
              <a:ext cx="793157" cy="683756"/>
              <a:chOff x="5786827" y="877781"/>
              <a:chExt cx="793157" cy="683756"/>
            </a:xfrm>
          </p:grpSpPr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A73D2E66-A32F-41B0-8292-79DAB00E13E9}"/>
                  </a:ext>
                </a:extLst>
              </p:cNvPr>
              <p:cNvSpPr/>
              <p:nvPr/>
            </p:nvSpPr>
            <p:spPr>
              <a:xfrm>
                <a:off x="5786827" y="877781"/>
                <a:ext cx="793157" cy="683756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2EF1FB2-F954-49B3-BCF1-D1F14772A671}"/>
                  </a:ext>
                </a:extLst>
              </p:cNvPr>
              <p:cNvSpPr/>
              <p:nvPr/>
            </p:nvSpPr>
            <p:spPr>
              <a:xfrm>
                <a:off x="5882932" y="1070106"/>
                <a:ext cx="6236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200" dirty="0"/>
                  <a:t>service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5F6976-619F-4BE8-B2B2-3931DBBA9F67}"/>
                </a:ext>
              </a:extLst>
            </p:cNvPr>
            <p:cNvGrpSpPr/>
            <p:nvPr/>
          </p:nvGrpSpPr>
          <p:grpSpPr>
            <a:xfrm>
              <a:off x="6946808" y="1550640"/>
              <a:ext cx="793157" cy="683756"/>
              <a:chOff x="5786827" y="877781"/>
              <a:chExt cx="793157" cy="683756"/>
            </a:xfrm>
          </p:grpSpPr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7664DF47-0537-4771-B166-B4C3B2FFACC0}"/>
                  </a:ext>
                </a:extLst>
              </p:cNvPr>
              <p:cNvSpPr/>
              <p:nvPr/>
            </p:nvSpPr>
            <p:spPr>
              <a:xfrm>
                <a:off x="5786827" y="877781"/>
                <a:ext cx="793157" cy="683756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6E9BF7E-F7D8-4AE2-BC18-DF20D3E07048}"/>
                  </a:ext>
                </a:extLst>
              </p:cNvPr>
              <p:cNvSpPr/>
              <p:nvPr/>
            </p:nvSpPr>
            <p:spPr>
              <a:xfrm>
                <a:off x="5882932" y="1070106"/>
                <a:ext cx="6236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200" dirty="0"/>
                  <a:t>service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789373-8AA6-4C2E-91A1-08014735DA0F}"/>
                </a:ext>
              </a:extLst>
            </p:cNvPr>
            <p:cNvGrpSpPr/>
            <p:nvPr/>
          </p:nvGrpSpPr>
          <p:grpSpPr>
            <a:xfrm>
              <a:off x="6946807" y="2528828"/>
              <a:ext cx="793157" cy="683756"/>
              <a:chOff x="5786827" y="877781"/>
              <a:chExt cx="793157" cy="683756"/>
            </a:xfrm>
          </p:grpSpPr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2D3C209A-AECE-47AC-9D70-BCDD22C80790}"/>
                  </a:ext>
                </a:extLst>
              </p:cNvPr>
              <p:cNvSpPr/>
              <p:nvPr/>
            </p:nvSpPr>
            <p:spPr>
              <a:xfrm>
                <a:off x="5786827" y="877781"/>
                <a:ext cx="793157" cy="683756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E27E785-141E-464F-A6B5-AD888CBB4798}"/>
                  </a:ext>
                </a:extLst>
              </p:cNvPr>
              <p:cNvSpPr/>
              <p:nvPr/>
            </p:nvSpPr>
            <p:spPr>
              <a:xfrm>
                <a:off x="5882932" y="1070106"/>
                <a:ext cx="6236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200" dirty="0"/>
                  <a:t>service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C452A9-F891-40BB-BFED-9E76519ABB9F}"/>
                </a:ext>
              </a:extLst>
            </p:cNvPr>
            <p:cNvGrpSpPr/>
            <p:nvPr/>
          </p:nvGrpSpPr>
          <p:grpSpPr>
            <a:xfrm>
              <a:off x="6946806" y="3507016"/>
              <a:ext cx="793157" cy="683756"/>
              <a:chOff x="5786827" y="877781"/>
              <a:chExt cx="793157" cy="683756"/>
            </a:xfrm>
          </p:grpSpPr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B9A30A4E-1D03-436F-965B-97FE8580943E}"/>
                  </a:ext>
                </a:extLst>
              </p:cNvPr>
              <p:cNvSpPr/>
              <p:nvPr/>
            </p:nvSpPr>
            <p:spPr>
              <a:xfrm>
                <a:off x="5786827" y="877781"/>
                <a:ext cx="793157" cy="683756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83EFDB5-1C0F-4234-A0AA-2A7E984BECBD}"/>
                  </a:ext>
                </a:extLst>
              </p:cNvPr>
              <p:cNvSpPr/>
              <p:nvPr/>
            </p:nvSpPr>
            <p:spPr>
              <a:xfrm>
                <a:off x="5882932" y="1070106"/>
                <a:ext cx="6236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200" dirty="0"/>
                  <a:t>service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3F3F3C6-E152-4386-8F03-FDF0CAFB297C}"/>
                </a:ext>
              </a:extLst>
            </p:cNvPr>
            <p:cNvCxnSpPr>
              <a:cxnSpLocks/>
              <a:stCxn id="26" idx="0"/>
              <a:endCxn id="28" idx="3"/>
            </p:cNvCxnSpPr>
            <p:nvPr/>
          </p:nvCxnSpPr>
          <p:spPr>
            <a:xfrm>
              <a:off x="2323716" y="1503717"/>
              <a:ext cx="1251211" cy="514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97342B8-F627-4A59-9AA2-35B60DE29E98}"/>
                </a:ext>
              </a:extLst>
            </p:cNvPr>
            <p:cNvCxnSpPr>
              <a:cxnSpLocks/>
              <a:stCxn id="24" idx="0"/>
              <a:endCxn id="51" idx="3"/>
            </p:cNvCxnSpPr>
            <p:nvPr/>
          </p:nvCxnSpPr>
          <p:spPr>
            <a:xfrm>
              <a:off x="2303395" y="2481905"/>
              <a:ext cx="2011259" cy="7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4A760D-927C-43C4-8B4E-EBBF43BA3C18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V="1">
              <a:off x="2283074" y="2926164"/>
              <a:ext cx="1283731" cy="53393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E890B9B-898C-4A70-BE46-410F6358778C}"/>
                </a:ext>
              </a:extLst>
            </p:cNvPr>
            <p:cNvCxnSpPr>
              <a:cxnSpLocks/>
              <a:stCxn id="28" idx="0"/>
              <a:endCxn id="59" idx="3"/>
            </p:cNvCxnSpPr>
            <p:nvPr/>
          </p:nvCxnSpPr>
          <p:spPr>
            <a:xfrm flipV="1">
              <a:off x="4400166" y="914330"/>
              <a:ext cx="2546643" cy="1104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1C0417-8E5E-4F30-9C3C-29CE31DFF002}"/>
                </a:ext>
              </a:extLst>
            </p:cNvPr>
            <p:cNvCxnSpPr>
              <a:cxnSpLocks/>
              <a:stCxn id="28" idx="0"/>
              <a:endCxn id="57" idx="3"/>
            </p:cNvCxnSpPr>
            <p:nvPr/>
          </p:nvCxnSpPr>
          <p:spPr>
            <a:xfrm flipV="1">
              <a:off x="4400166" y="1892518"/>
              <a:ext cx="2546642" cy="126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2BE668-529B-48E5-92E9-2DFDEC4F6EEB}"/>
                </a:ext>
              </a:extLst>
            </p:cNvPr>
            <p:cNvCxnSpPr>
              <a:cxnSpLocks/>
              <a:stCxn id="28" idx="0"/>
              <a:endCxn id="55" idx="3"/>
            </p:cNvCxnSpPr>
            <p:nvPr/>
          </p:nvCxnSpPr>
          <p:spPr>
            <a:xfrm>
              <a:off x="4400166" y="2018628"/>
              <a:ext cx="2546641" cy="8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EC2E43-A3E9-4C80-9F33-76F4EF528913}"/>
                </a:ext>
              </a:extLst>
            </p:cNvPr>
            <p:cNvCxnSpPr>
              <a:cxnSpLocks/>
              <a:stCxn id="28" idx="0"/>
              <a:endCxn id="53" idx="3"/>
            </p:cNvCxnSpPr>
            <p:nvPr/>
          </p:nvCxnSpPr>
          <p:spPr>
            <a:xfrm>
              <a:off x="4400166" y="2018628"/>
              <a:ext cx="2546640" cy="1830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D4D2803-1C91-4419-8355-B7E65D0789EC}"/>
                </a:ext>
              </a:extLst>
            </p:cNvPr>
            <p:cNvCxnSpPr>
              <a:cxnSpLocks/>
              <a:stCxn id="51" idx="0"/>
              <a:endCxn id="59" idx="3"/>
            </p:cNvCxnSpPr>
            <p:nvPr/>
          </p:nvCxnSpPr>
          <p:spPr>
            <a:xfrm flipV="1">
              <a:off x="5139893" y="914330"/>
              <a:ext cx="1806916" cy="157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BF9DED6-F870-4670-A748-C2FDCCEFDA79}"/>
                </a:ext>
              </a:extLst>
            </p:cNvPr>
            <p:cNvCxnSpPr>
              <a:cxnSpLocks/>
              <a:stCxn id="51" idx="0"/>
              <a:endCxn id="57" idx="3"/>
            </p:cNvCxnSpPr>
            <p:nvPr/>
          </p:nvCxnSpPr>
          <p:spPr>
            <a:xfrm flipV="1">
              <a:off x="5139893" y="1892518"/>
              <a:ext cx="1806915" cy="597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3999A89-6D24-4E5F-AC1D-DFB96DFB9E24}"/>
                </a:ext>
              </a:extLst>
            </p:cNvPr>
            <p:cNvCxnSpPr>
              <a:cxnSpLocks/>
              <a:stCxn id="51" idx="0"/>
              <a:endCxn id="55" idx="3"/>
            </p:cNvCxnSpPr>
            <p:nvPr/>
          </p:nvCxnSpPr>
          <p:spPr>
            <a:xfrm>
              <a:off x="5139893" y="2489531"/>
              <a:ext cx="1806914" cy="3811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C1FFE75-791E-4848-B076-D26F5C3A32F6}"/>
                </a:ext>
              </a:extLst>
            </p:cNvPr>
            <p:cNvCxnSpPr>
              <a:cxnSpLocks/>
              <a:stCxn id="51" idx="0"/>
              <a:endCxn id="53" idx="3"/>
            </p:cNvCxnSpPr>
            <p:nvPr/>
          </p:nvCxnSpPr>
          <p:spPr>
            <a:xfrm>
              <a:off x="5139893" y="2489531"/>
              <a:ext cx="1806913" cy="13593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8436E-3EA8-480D-B753-27431912B5C4}"/>
                </a:ext>
              </a:extLst>
            </p:cNvPr>
            <p:cNvCxnSpPr>
              <a:cxnSpLocks/>
              <a:stCxn id="29" idx="0"/>
              <a:endCxn id="59" idx="3"/>
            </p:cNvCxnSpPr>
            <p:nvPr/>
          </p:nvCxnSpPr>
          <p:spPr>
            <a:xfrm flipV="1">
              <a:off x="4392044" y="914330"/>
              <a:ext cx="2554765" cy="201183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88DBCF5-043A-4EE7-AECA-A4EE0F5D1F37}"/>
                </a:ext>
              </a:extLst>
            </p:cNvPr>
            <p:cNvCxnSpPr>
              <a:cxnSpLocks/>
              <a:stCxn id="29" idx="0"/>
              <a:endCxn id="57" idx="3"/>
            </p:cNvCxnSpPr>
            <p:nvPr/>
          </p:nvCxnSpPr>
          <p:spPr>
            <a:xfrm flipV="1">
              <a:off x="4392044" y="1892518"/>
              <a:ext cx="2554764" cy="103364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91C5D01-5FD4-4DA6-97F4-50FB5629287B}"/>
                </a:ext>
              </a:extLst>
            </p:cNvPr>
            <p:cNvCxnSpPr>
              <a:cxnSpLocks/>
              <a:stCxn id="29" idx="0"/>
              <a:endCxn id="55" idx="3"/>
            </p:cNvCxnSpPr>
            <p:nvPr/>
          </p:nvCxnSpPr>
          <p:spPr>
            <a:xfrm flipV="1">
              <a:off x="4392044" y="2870706"/>
              <a:ext cx="2554763" cy="5545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73181A5-97DA-45BD-AF02-020F450867D6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>
              <a:off x="4400166" y="2950642"/>
              <a:ext cx="2546640" cy="89825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A152089-3445-43D1-B22C-69652C142C27}"/>
                </a:ext>
              </a:extLst>
            </p:cNvPr>
            <p:cNvSpPr/>
            <p:nvPr/>
          </p:nvSpPr>
          <p:spPr>
            <a:xfrm>
              <a:off x="4314654" y="2133824"/>
              <a:ext cx="825239" cy="711413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0890E1-44AF-48D7-8D76-48BAD6DB82AC}"/>
                </a:ext>
              </a:extLst>
            </p:cNvPr>
            <p:cNvSpPr/>
            <p:nvPr/>
          </p:nvSpPr>
          <p:spPr>
            <a:xfrm>
              <a:off x="4367110" y="2257093"/>
              <a:ext cx="720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200" dirty="0"/>
                <a:t>web app</a:t>
              </a:r>
            </a:p>
            <a:p>
              <a:pPr algn="ctr"/>
              <a:r>
                <a:rPr lang="it-IT" sz="1200" dirty="0"/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72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 err="1"/>
              <a:t>Gateways</a:t>
            </a:r>
            <a:r>
              <a:rPr lang="fr-FR" sz="2000" dirty="0"/>
              <a:t> : </a:t>
            </a:r>
            <a:r>
              <a:rPr lang="fr-FR" sz="2000" dirty="0" err="1"/>
              <a:t>Possibili</a:t>
            </a:r>
            <a:r>
              <a:rPr lang="fr-FR" sz="2000" dirty="0"/>
              <a:t> </a:t>
            </a:r>
            <a:r>
              <a:rPr lang="fr-FR" sz="2000" dirty="0" err="1"/>
              <a:t>implementazioni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2CF843E-53E9-4512-A676-AA949E354577}"/>
              </a:ext>
            </a:extLst>
          </p:cNvPr>
          <p:cNvSpPr txBox="1">
            <a:spLocks/>
          </p:cNvSpPr>
          <p:nvPr/>
        </p:nvSpPr>
        <p:spPr>
          <a:xfrm>
            <a:off x="615990" y="1449450"/>
            <a:ext cx="7727871" cy="269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Utilizzo di un prodotto «off-the-shelf»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it-IT" sz="1600" i="1" dirty="0"/>
              <a:t>nessuno sviluppo o quasi, ma è la soluzione meno flessibile; di solito non suporta API compositions complesse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Sviluppo di un proprio servizio di gateway: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it-IT" sz="1600" i="1" dirty="0"/>
              <a:t>richiede sviluppo di codice; di solito si utilizza un qualche framework specifico per lo sviluppo di gateways che riduca la quantità di codice da scrivere (es: zuul o spring cloud gateway)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311131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073F04-4FF1-40BA-A9AF-14CF247F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EC4D-46F6-46F8-9685-49FD37F7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8959850" cy="49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0F39B-D88A-43DB-A60F-50456A35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7A2EE-BC9A-433D-94C4-815A8A1E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8959850" cy="4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10B1-5D4C-4170-859E-4378888B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Netflix Zuul</a:t>
            </a: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405F06D2-5A18-4B82-9DED-1670ECDF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03" y="268350"/>
            <a:ext cx="1534318" cy="15343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22FC1-973B-4B3F-8FEB-B89CFF12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6356EF4-9A4D-43DD-BF98-22E3F9AEDE5B}"/>
              </a:ext>
            </a:extLst>
          </p:cNvPr>
          <p:cNvSpPr txBox="1">
            <a:spLocks/>
          </p:cNvSpPr>
          <p:nvPr/>
        </p:nvSpPr>
        <p:spPr>
          <a:xfrm>
            <a:off x="615990" y="1711843"/>
            <a:ext cx="7112677" cy="269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Framework sviluppato da Netflix per implementare </a:t>
            </a:r>
            <a:br>
              <a:rPr lang="it-IT" sz="2000" dirty="0"/>
            </a:br>
            <a:r>
              <a:rPr lang="it-IT" sz="2000" dirty="0"/>
              <a:t>edge functions come routing, rate limiting e autenticazione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Spring Cloud Zuul permette di integrare Zuul in una applicazione Spring Cloud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Alternativa all’utilizzo di Zuul: esiste un altro framwork Spring Cloud Gateway sviluppato da Pivotal</a:t>
            </a:r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46204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EC01-6E49-4251-8BA5-8649DDE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Netflix Zuul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B153C-F861-4D7A-AAEC-AC5BAA54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73359FA-54EE-4A90-8122-83E4453BABB1}"/>
              </a:ext>
            </a:extLst>
          </p:cNvPr>
          <p:cNvSpPr txBox="1">
            <a:spLocks/>
          </p:cNvSpPr>
          <p:nvPr/>
        </p:nvSpPr>
        <p:spPr>
          <a:xfrm>
            <a:off x="615990" y="1693628"/>
            <a:ext cx="3574347" cy="2662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1800" dirty="0"/>
              <a:t>possibile definizione e utilizzo di «filtri» che intercettano le richieste e le risposte dei servizi di backend e potenzialmente le modificano (simili ai vecchi «servlet filters»)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01190-9D4B-4004-911C-BD738FE0A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29" y="795251"/>
            <a:ext cx="4172307" cy="34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3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/>
              <a:t>Netflix </a:t>
            </a:r>
            <a:r>
              <a:rPr lang="fr-FR" sz="2000" dirty="0" err="1"/>
              <a:t>Zuul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6DD04-6789-4C18-9448-F1A2A26BFE17}"/>
              </a:ext>
            </a:extLst>
          </p:cNvPr>
          <p:cNvSpPr/>
          <p:nvPr/>
        </p:nvSpPr>
        <p:spPr>
          <a:xfrm>
            <a:off x="556260" y="1558957"/>
            <a:ext cx="7881417" cy="156966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SpringBootZuulGatewayApplication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SpringBootZuulGatewayApplication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DBEE2D-839F-4655-90C3-6CA6D84D4837}"/>
              </a:ext>
            </a:extLst>
          </p:cNvPr>
          <p:cNvSpPr/>
          <p:nvPr/>
        </p:nvSpPr>
        <p:spPr>
          <a:xfrm>
            <a:off x="5480712" y="1558957"/>
            <a:ext cx="2864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  <a:latin typeface="Consolas" panose="020B0609020204030204" pitchFamily="49" charset="0"/>
              </a:rPr>
              <a:t>SpringBootZuulGatewayApplication</a:t>
            </a:r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it-IT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BAF7B-236F-4582-8584-64E3C63FFB72}"/>
              </a:ext>
            </a:extLst>
          </p:cNvPr>
          <p:cNvSpPr/>
          <p:nvPr/>
        </p:nvSpPr>
        <p:spPr>
          <a:xfrm>
            <a:off x="615988" y="781926"/>
            <a:ext cx="666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https://github.com/fomeiherz/spring-boot-zuul-example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444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E7D9-BF0C-4576-96C6-79A36EF6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Netflix Zuul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A4204-DADE-4B3E-8C2E-21BD08A4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64BB1-9BD9-4307-9F47-CBA0B935B005}"/>
              </a:ext>
            </a:extLst>
          </p:cNvPr>
          <p:cNvSpPr/>
          <p:nvPr/>
        </p:nvSpPr>
        <p:spPr>
          <a:xfrm>
            <a:off x="385013" y="861698"/>
            <a:ext cx="3943148" cy="35394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EnableZuulProxy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Configuration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FilterConfig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Bean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PreFilter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Bean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PostFilter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postFilter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PostFilter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Bean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ErrorFilter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errorFilter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ErrorFilter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Bean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RouteFilter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routeFilter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RouteFilter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F0595-5FBB-4E65-B34E-94C57408A996}"/>
              </a:ext>
            </a:extLst>
          </p:cNvPr>
          <p:cNvSpPr/>
          <p:nvPr/>
        </p:nvSpPr>
        <p:spPr>
          <a:xfrm>
            <a:off x="2944448" y="931571"/>
            <a:ext cx="13837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  <a:latin typeface="Consolas" panose="020B0609020204030204" pitchFamily="49" charset="0"/>
              </a:rPr>
              <a:t>FilterConfig</a:t>
            </a:r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BAD82-0D6E-4105-9CC2-8AEBB418139C}"/>
              </a:ext>
            </a:extLst>
          </p:cNvPr>
          <p:cNvSpPr/>
          <p:nvPr/>
        </p:nvSpPr>
        <p:spPr>
          <a:xfrm>
            <a:off x="4479925" y="861698"/>
            <a:ext cx="3943148" cy="35394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PreFilter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ZuulFilter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filterType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"pre"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filterOrder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shouldFilter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RequestContext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ctx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RequestContext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getCurrentContext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HttpServletRequest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ctx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"Request Method : 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getMethod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 +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 Request URL : 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getRequestURL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53468-69E9-4FBC-86C5-C982A786BFF2}"/>
              </a:ext>
            </a:extLst>
          </p:cNvPr>
          <p:cNvSpPr/>
          <p:nvPr/>
        </p:nvSpPr>
        <p:spPr>
          <a:xfrm>
            <a:off x="7180425" y="931571"/>
            <a:ext cx="12426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solidFill>
                  <a:schemeClr val="bg1"/>
                </a:solidFill>
                <a:latin typeface="Consolas" panose="020B0609020204030204" pitchFamily="49" charset="0"/>
              </a:rPr>
              <a:t>ZuulFilter</a:t>
            </a:r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it-IT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9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API Gateway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4319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 err="1"/>
              <a:t>Accesso</a:t>
            </a:r>
            <a:r>
              <a:rPr lang="fr-FR" sz="2000" dirty="0"/>
              <a:t> </a:t>
            </a:r>
            <a:r>
              <a:rPr lang="fr-FR" sz="2000" dirty="0" err="1"/>
              <a:t>esterno</a:t>
            </a:r>
            <a:r>
              <a:rPr lang="fr-FR" sz="2000" dirty="0"/>
              <a:t> </a:t>
            </a:r>
            <a:r>
              <a:rPr lang="fr-FR" sz="2000" dirty="0" err="1"/>
              <a:t>alle</a:t>
            </a:r>
            <a:r>
              <a:rPr lang="fr-FR" sz="2000" dirty="0"/>
              <a:t> API dei </a:t>
            </a:r>
            <a:r>
              <a:rPr lang="fr-FR" sz="2000" dirty="0" err="1"/>
              <a:t>servizi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303984"/>
            <a:ext cx="7727871" cy="2732064"/>
          </a:xfrm>
        </p:spPr>
        <p:txBody>
          <a:bodyPr>
            <a:noAutofit/>
          </a:bodyPr>
          <a:lstStyle/>
          <a:p>
            <a:pPr marL="457200" indent="-386280">
              <a:spcBef>
                <a:spcPts val="0"/>
              </a:spcBef>
              <a:spcAft>
                <a:spcPts val="1200"/>
              </a:spcAft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000" spc="-1" dirty="0">
                <a:uFill>
                  <a:solidFill>
                    <a:srgbClr val="FFFFFF"/>
                  </a:solidFill>
                </a:uFill>
              </a:rPr>
              <a:t>Diversi tipi di clients per la nostra applicazione: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HTML5/JavaScript-based UI :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generalmente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implementati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come server side web applications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Applicazioni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native per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piattaforme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smartphone (Android and iPhone)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Public REST APIs endpoints per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applicazioni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3</a:t>
            </a:r>
            <a:r>
              <a:rPr lang="en-US" sz="2000" spc="-1" baseline="30000" dirty="0">
                <a:uFill>
                  <a:solidFill>
                    <a:srgbClr val="FFFFFF"/>
                  </a:solidFill>
                </a:uFill>
              </a:rPr>
              <a:t>rd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party</a:t>
            </a:r>
          </a:p>
          <a:p>
            <a:pPr marL="457200" indent="-386280">
              <a:spcBef>
                <a:spcPts val="1200"/>
              </a:spcBef>
              <a:spcAft>
                <a:spcPts val="1200"/>
              </a:spcAft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Come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accedono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questi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client ai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singoli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servizi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1129193" lvl="2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endParaRPr lang="it-IT" sz="2000" spc="-1" dirty="0">
              <a:uFill>
                <a:solidFill>
                  <a:srgbClr val="FFFFFF"/>
                </a:solidFill>
              </a:u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65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71251"/>
            <a:ext cx="7727871" cy="395327"/>
          </a:xfrm>
        </p:spPr>
        <p:txBody>
          <a:bodyPr/>
          <a:lstStyle/>
          <a:p>
            <a:r>
              <a:rPr lang="fr-FR" sz="2000" dirty="0" err="1"/>
              <a:t>Accesso</a:t>
            </a:r>
            <a:r>
              <a:rPr lang="fr-FR" sz="2000" dirty="0"/>
              <a:t> </a:t>
            </a:r>
            <a:r>
              <a:rPr lang="fr-FR" sz="2000" dirty="0" err="1"/>
              <a:t>alle</a:t>
            </a:r>
            <a:r>
              <a:rPr lang="fr-FR" sz="2000" dirty="0"/>
              <a:t> API, </a:t>
            </a:r>
            <a:r>
              <a:rPr lang="fr-FR" sz="2000" dirty="0" err="1"/>
              <a:t>Problematiche</a:t>
            </a:r>
            <a:r>
              <a:rPr lang="fr-FR" sz="2000" dirty="0"/>
              <a:t> </a:t>
            </a:r>
            <a:r>
              <a:rPr lang="fr-FR" sz="2000" dirty="0" err="1"/>
              <a:t>tipiche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8240"/>
            <a:ext cx="7727871" cy="2971794"/>
          </a:xfrm>
        </p:spPr>
        <p:txBody>
          <a:bodyPr>
            <a:noAutofit/>
          </a:bodyPr>
          <a:lstStyle/>
          <a:p>
            <a:r>
              <a:rPr lang="it-IT" sz="2000" dirty="0"/>
              <a:t>Problemi di granularità delle chiamate all’API</a:t>
            </a:r>
          </a:p>
          <a:p>
            <a:r>
              <a:rPr lang="it-IT" sz="2000" dirty="0"/>
              <a:t>Requisiti diversi per diversi tipi di client (web application, mobile application, 3rd party, etc.)</a:t>
            </a:r>
          </a:p>
          <a:p>
            <a:r>
              <a:rPr lang="it-IT" sz="2000" dirty="0"/>
              <a:t>Considerazioni di performance di rete (local network, internet, mobile network)</a:t>
            </a:r>
          </a:p>
          <a:p>
            <a:r>
              <a:rPr lang="it-IT" sz="2000" dirty="0"/>
              <a:t>API dei servizi esposte tramite diversi protocolli di comunicazione, alcuni dei quali non “web friendly”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710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 err="1"/>
              <a:t>Soluzione</a:t>
            </a:r>
            <a:r>
              <a:rPr lang="fr-FR" sz="2000" dirty="0"/>
              <a:t>: API Gateway pattern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8240"/>
            <a:ext cx="7727871" cy="3040380"/>
          </a:xfrm>
        </p:spPr>
        <p:txBody>
          <a:bodyPr>
            <a:noAutofit/>
          </a:bodyPr>
          <a:lstStyle/>
          <a:p>
            <a:r>
              <a:rPr lang="en-US" sz="2000" dirty="0"/>
              <a:t>Un </a:t>
            </a:r>
            <a:r>
              <a:rPr lang="en-US" sz="2000" dirty="0" err="1"/>
              <a:t>singolo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prende</a:t>
            </a:r>
            <a:r>
              <a:rPr lang="en-US" sz="2000" dirty="0"/>
              <a:t> </a:t>
            </a:r>
            <a:r>
              <a:rPr lang="en-US" sz="2000" dirty="0" err="1"/>
              <a:t>carico</a:t>
            </a:r>
            <a:r>
              <a:rPr lang="en-US" sz="2000" dirty="0"/>
              <a:t> da fare da single entry point per </a:t>
            </a:r>
            <a:r>
              <a:rPr lang="en-US" sz="2000" dirty="0" err="1"/>
              <a:t>tutti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client – idea simile al </a:t>
            </a:r>
            <a:r>
              <a:rPr lang="en-US" sz="2000" i="1" dirty="0"/>
              <a:t>facade pattern </a:t>
            </a:r>
            <a:r>
              <a:rPr lang="en-US" sz="2000" dirty="0" err="1"/>
              <a:t>dell’OOP</a:t>
            </a:r>
            <a:endParaRPr lang="en-US" sz="2000" dirty="0"/>
          </a:p>
          <a:p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prende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nome</a:t>
            </a:r>
            <a:r>
              <a:rPr lang="en-US" sz="2000" dirty="0"/>
              <a:t> di API gateway</a:t>
            </a:r>
          </a:p>
          <a:p>
            <a:r>
              <a:rPr lang="en-US" sz="2000" dirty="0"/>
              <a:t>Le </a:t>
            </a:r>
            <a:r>
              <a:rPr lang="en-US" sz="2000" dirty="0" err="1"/>
              <a:t>richieste</a:t>
            </a:r>
            <a:r>
              <a:rPr lang="en-US" sz="2000" dirty="0"/>
              <a:t> in </a:t>
            </a:r>
            <a:r>
              <a:rPr lang="en-US" sz="2000" dirty="0" err="1"/>
              <a:t>entrata</a:t>
            </a:r>
            <a:r>
              <a:rPr lang="en-US" sz="2000" dirty="0"/>
              <a:t> </a:t>
            </a:r>
            <a:r>
              <a:rPr lang="en-US" sz="2000" dirty="0" err="1"/>
              <a:t>all’API</a:t>
            </a:r>
            <a:r>
              <a:rPr lang="en-US" sz="2000" dirty="0"/>
              <a:t> gateway </a:t>
            </a:r>
            <a:r>
              <a:rPr lang="en-US" sz="2000" dirty="0" err="1"/>
              <a:t>possono</a:t>
            </a:r>
            <a:r>
              <a:rPr lang="en-US" sz="2000" dirty="0"/>
              <a:t> venire </a:t>
            </a:r>
            <a:r>
              <a:rPr lang="en-US" sz="2000" dirty="0" err="1"/>
              <a:t>direttamente</a:t>
            </a:r>
            <a:r>
              <a:rPr lang="en-US" sz="2000" dirty="0"/>
              <a:t> </a:t>
            </a:r>
            <a:r>
              <a:rPr lang="en-US" sz="2000" dirty="0" err="1"/>
              <a:t>redirette</a:t>
            </a:r>
            <a:r>
              <a:rPr lang="en-US" sz="2000" dirty="0"/>
              <a:t> da </a:t>
            </a:r>
            <a:r>
              <a:rPr lang="en-US" sz="2000" dirty="0" err="1"/>
              <a:t>questo</a:t>
            </a:r>
            <a:r>
              <a:rPr lang="en-US" sz="2000" dirty="0"/>
              <a:t> ad un </a:t>
            </a:r>
            <a:r>
              <a:rPr lang="en-US" sz="2000" dirty="0" err="1"/>
              <a:t>singolo</a:t>
            </a:r>
            <a:r>
              <a:rPr lang="en-US" sz="2000" dirty="0"/>
              <a:t> </a:t>
            </a:r>
            <a:r>
              <a:rPr lang="en-US" sz="2000" dirty="0" err="1"/>
              <a:t>servizio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backend </a:t>
            </a:r>
            <a:r>
              <a:rPr lang="en-US" sz="2000" dirty="0" err="1"/>
              <a:t>oppure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gateway </a:t>
            </a:r>
            <a:r>
              <a:rPr lang="en-US" sz="2000" dirty="0" err="1"/>
              <a:t>potrebbe</a:t>
            </a:r>
            <a:r>
              <a:rPr lang="en-US" sz="2000" dirty="0"/>
              <a:t> aver </a:t>
            </a:r>
            <a:r>
              <a:rPr lang="en-US" sz="2000" dirty="0" err="1"/>
              <a:t>bisogno</a:t>
            </a:r>
            <a:r>
              <a:rPr lang="en-US" sz="2000" dirty="0"/>
              <a:t> di </a:t>
            </a:r>
            <a:r>
              <a:rPr lang="en-US" sz="2000" dirty="0" err="1"/>
              <a:t>invocare</a:t>
            </a:r>
            <a:r>
              <a:rPr lang="en-US" sz="2000" dirty="0"/>
              <a:t> un </a:t>
            </a:r>
            <a:r>
              <a:rPr lang="en-US" sz="2000" dirty="0" err="1"/>
              <a:t>certo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servizi</a:t>
            </a:r>
            <a:r>
              <a:rPr lang="en-US" sz="2000" dirty="0"/>
              <a:t> ed </a:t>
            </a:r>
            <a:r>
              <a:rPr lang="en-US" sz="2000" dirty="0" err="1"/>
              <a:t>aggregare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risultati</a:t>
            </a:r>
            <a:r>
              <a:rPr lang="en-US" sz="2000" dirty="0"/>
              <a:t> prima di </a:t>
            </a:r>
            <a:r>
              <a:rPr lang="en-US" sz="2000" dirty="0" err="1"/>
              <a:t>restituire</a:t>
            </a:r>
            <a:r>
              <a:rPr lang="en-US" sz="2000" dirty="0"/>
              <a:t> la </a:t>
            </a:r>
            <a:r>
              <a:rPr lang="en-US" sz="2000" dirty="0" err="1"/>
              <a:t>risposta</a:t>
            </a:r>
            <a:r>
              <a:rPr lang="en-US" sz="2000" dirty="0"/>
              <a:t> al client.</a:t>
            </a:r>
          </a:p>
        </p:txBody>
      </p:sp>
    </p:spTree>
    <p:extLst>
      <p:ext uri="{BB962C8B-B14F-4D97-AF65-F5344CB8AC3E}">
        <p14:creationId xmlns:p14="http://schemas.microsoft.com/office/powerpoint/2010/main" val="150787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5D29A0-DD4B-40DC-B8EA-60CA0953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CD93FF-AA57-4A49-A68F-2F5793852704}"/>
              </a:ext>
            </a:extLst>
          </p:cNvPr>
          <p:cNvGrpSpPr/>
          <p:nvPr/>
        </p:nvGrpSpPr>
        <p:grpSpPr>
          <a:xfrm>
            <a:off x="802638" y="386769"/>
            <a:ext cx="7256475" cy="4105569"/>
            <a:chOff x="87073" y="28629"/>
            <a:chExt cx="8567758" cy="48474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EA71C1-D6AC-421E-90F3-85EC2036AC41}"/>
                </a:ext>
              </a:extLst>
            </p:cNvPr>
            <p:cNvSpPr/>
            <p:nvPr/>
          </p:nvSpPr>
          <p:spPr>
            <a:xfrm>
              <a:off x="315297" y="4297825"/>
              <a:ext cx="2088430" cy="578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A84450-4A5B-4DD8-A8C6-F43F4D86184D}"/>
                </a:ext>
              </a:extLst>
            </p:cNvPr>
            <p:cNvSpPr/>
            <p:nvPr/>
          </p:nvSpPr>
          <p:spPr>
            <a:xfrm>
              <a:off x="1563190" y="28629"/>
              <a:ext cx="7091641" cy="4701157"/>
            </a:xfrm>
            <a:prstGeom prst="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653F63-2746-43E9-ACB7-98682AA13E55}"/>
                </a:ext>
              </a:extLst>
            </p:cNvPr>
            <p:cNvCxnSpPr>
              <a:cxnSpLocks/>
              <a:stCxn id="37" idx="0"/>
              <a:endCxn id="59" idx="1"/>
            </p:cNvCxnSpPr>
            <p:nvPr/>
          </p:nvCxnSpPr>
          <p:spPr>
            <a:xfrm flipV="1">
              <a:off x="2978511" y="900319"/>
              <a:ext cx="735151" cy="41720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7A29D9-E6AB-42D7-B24A-949B5B2DD4D0}"/>
                </a:ext>
              </a:extLst>
            </p:cNvPr>
            <p:cNvCxnSpPr>
              <a:cxnSpLocks/>
            </p:cNvCxnSpPr>
            <p:nvPr/>
          </p:nvCxnSpPr>
          <p:spPr>
            <a:xfrm>
              <a:off x="2873884" y="1168032"/>
              <a:ext cx="952350" cy="946946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DC5FFE-4F07-4A79-B244-17BF447D0D2C}"/>
                </a:ext>
              </a:extLst>
            </p:cNvPr>
            <p:cNvGrpSpPr/>
            <p:nvPr/>
          </p:nvGrpSpPr>
          <p:grpSpPr>
            <a:xfrm>
              <a:off x="6552132" y="217237"/>
              <a:ext cx="379009" cy="3099355"/>
              <a:chOff x="7434133" y="33984"/>
              <a:chExt cx="379009" cy="309935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067D000-6E89-412F-9E6A-2A45C0B4D0D7}"/>
                  </a:ext>
                </a:extLst>
              </p:cNvPr>
              <p:cNvSpPr/>
              <p:nvPr/>
            </p:nvSpPr>
            <p:spPr>
              <a:xfrm>
                <a:off x="7434133" y="55416"/>
                <a:ext cx="379008" cy="307792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7A43DA-41AD-4B99-A49D-DD2425C23309}"/>
                  </a:ext>
                </a:extLst>
              </p:cNvPr>
              <p:cNvSpPr/>
              <p:nvPr/>
            </p:nvSpPr>
            <p:spPr>
              <a:xfrm>
                <a:off x="7434134" y="33984"/>
                <a:ext cx="379008" cy="39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C6518962-1D32-4281-87E9-C931E7032F49}"/>
                </a:ext>
              </a:extLst>
            </p:cNvPr>
            <p:cNvCxnSpPr>
              <a:cxnSpLocks/>
              <a:stCxn id="51" idx="3"/>
              <a:endCxn id="60" idx="2"/>
            </p:cNvCxnSpPr>
            <p:nvPr/>
          </p:nvCxnSpPr>
          <p:spPr>
            <a:xfrm flipV="1">
              <a:off x="4599812" y="3316592"/>
              <a:ext cx="2141824" cy="508163"/>
            </a:xfrm>
            <a:prstGeom prst="bentConnector2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B3FBD457-4C58-415A-A4A9-D99EE88E1054}"/>
                </a:ext>
              </a:extLst>
            </p:cNvPr>
            <p:cNvSpPr/>
            <p:nvPr/>
          </p:nvSpPr>
          <p:spPr>
            <a:xfrm>
              <a:off x="1714495" y="3511027"/>
              <a:ext cx="974364" cy="8399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Auth server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0E7C15B-1B28-40BC-ADA8-E334003E5FDF}"/>
                </a:ext>
              </a:extLst>
            </p:cNvPr>
            <p:cNvGrpSpPr/>
            <p:nvPr/>
          </p:nvGrpSpPr>
          <p:grpSpPr>
            <a:xfrm>
              <a:off x="3688496" y="539393"/>
              <a:ext cx="936485" cy="807314"/>
              <a:chOff x="10898683" y="2971588"/>
              <a:chExt cx="936485" cy="807314"/>
            </a:xfrm>
          </p:grpSpPr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919FAFDA-B395-4972-A0B0-4FA0C40FE4C9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C9E9A58-66C8-46E4-A4CB-1E8177CEF5A3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976002-D61C-4EEE-AD9F-656AB6E7895D}"/>
                </a:ext>
              </a:extLst>
            </p:cNvPr>
            <p:cNvGrpSpPr/>
            <p:nvPr/>
          </p:nvGrpSpPr>
          <p:grpSpPr>
            <a:xfrm>
              <a:off x="5022049" y="4084939"/>
              <a:ext cx="796949" cy="687024"/>
              <a:chOff x="1634821" y="2736610"/>
              <a:chExt cx="936485" cy="807314"/>
            </a:xfrm>
          </p:grpSpPr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4EA00A09-02AF-49D7-8609-84DC465C641C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11DE0FD-0F92-41CB-860F-DF540566CA9F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D7D7D0-0803-42A3-85F2-EA0F92938A0C}"/>
                </a:ext>
              </a:extLst>
            </p:cNvPr>
            <p:cNvGrpSpPr/>
            <p:nvPr/>
          </p:nvGrpSpPr>
          <p:grpSpPr>
            <a:xfrm>
              <a:off x="5003110" y="2785925"/>
              <a:ext cx="796949" cy="687024"/>
              <a:chOff x="1634821" y="2736610"/>
              <a:chExt cx="936485" cy="807314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4D077EBE-C0B1-4512-8B10-32733CA884C5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2E59210-30EA-4C6A-BBEC-A73FF66D9E6A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74BBAAB7-2A3E-4291-9A7B-857A2F89805B}"/>
                </a:ext>
              </a:extLst>
            </p:cNvPr>
            <p:cNvSpPr/>
            <p:nvPr/>
          </p:nvSpPr>
          <p:spPr>
            <a:xfrm>
              <a:off x="6588747" y="2329992"/>
              <a:ext cx="828795" cy="69583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7D7BD63E-C69A-4823-9AD8-B3EA6F4AD927}"/>
                </a:ext>
              </a:extLst>
            </p:cNvPr>
            <p:cNvSpPr/>
            <p:nvPr/>
          </p:nvSpPr>
          <p:spPr>
            <a:xfrm>
              <a:off x="6057929" y="4162183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179703-F5BE-476B-9DA0-2ABE48483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881" y="1166611"/>
              <a:ext cx="1234354" cy="9130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1741A2-581F-4DFD-83F7-64CFDA464CD2}"/>
                </a:ext>
              </a:extLst>
            </p:cNvPr>
            <p:cNvCxnSpPr>
              <a:cxnSpLocks/>
              <a:stCxn id="40" idx="0"/>
              <a:endCxn id="52" idx="3"/>
            </p:cNvCxnSpPr>
            <p:nvPr/>
          </p:nvCxnSpPr>
          <p:spPr>
            <a:xfrm flipV="1">
              <a:off x="2718275" y="2312442"/>
              <a:ext cx="970221" cy="349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872785-E114-4478-9851-3B12CE74BD62}"/>
                </a:ext>
              </a:extLst>
            </p:cNvPr>
            <p:cNvGrpSpPr/>
            <p:nvPr/>
          </p:nvGrpSpPr>
          <p:grpSpPr>
            <a:xfrm>
              <a:off x="3688496" y="1908785"/>
              <a:ext cx="936485" cy="807314"/>
              <a:chOff x="10898683" y="2971588"/>
              <a:chExt cx="936485" cy="807314"/>
            </a:xfrm>
          </p:grpSpPr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D475D86F-224B-4A16-A420-ED48A1709BB3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3C32141-16FE-4CE8-BE7E-AA77181CA32E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96AD4-8B3A-420A-A2BA-12FB5822CCD7}"/>
                </a:ext>
              </a:extLst>
            </p:cNvPr>
            <p:cNvGrpSpPr/>
            <p:nvPr/>
          </p:nvGrpSpPr>
          <p:grpSpPr>
            <a:xfrm>
              <a:off x="3688496" y="3463828"/>
              <a:ext cx="936485" cy="807314"/>
              <a:chOff x="10898683" y="2971588"/>
              <a:chExt cx="936485" cy="807314"/>
            </a:xfrm>
          </p:grpSpPr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D1604FFA-DF66-41EA-99BD-7527B692D4F1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8D031C-62C0-4B3E-88AA-F7C0E9F7B95F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D8C6CF-1FB6-4DEA-BEB7-48F98129E9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1881" y="2528852"/>
              <a:ext cx="1234354" cy="10953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C835F4-63D0-451A-A7C9-C907178BCC5D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>
              <a:off x="4624981" y="2312442"/>
              <a:ext cx="1918094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1122C2-D991-441D-AC91-C126528236CD}"/>
                </a:ext>
              </a:extLst>
            </p:cNvPr>
            <p:cNvCxnSpPr>
              <a:cxnSpLocks/>
            </p:cNvCxnSpPr>
            <p:nvPr/>
          </p:nvCxnSpPr>
          <p:spPr>
            <a:xfrm>
              <a:off x="4642485" y="943050"/>
              <a:ext cx="190059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62DB44-344B-491F-99FA-4EE1490E71C3}"/>
                </a:ext>
              </a:extLst>
            </p:cNvPr>
            <p:cNvSpPr/>
            <p:nvPr/>
          </p:nvSpPr>
          <p:spPr>
            <a:xfrm>
              <a:off x="6448131" y="2467703"/>
              <a:ext cx="1130118" cy="508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050" b="1" dirty="0"/>
                <a:t>message</a:t>
              </a:r>
            </a:p>
            <a:p>
              <a:pPr algn="ctr"/>
              <a:r>
                <a:rPr lang="it-IT" sz="1050" b="1" dirty="0"/>
                <a:t>bus</a:t>
              </a:r>
            </a:p>
          </p:txBody>
        </p:sp>
        <p:sp>
          <p:nvSpPr>
            <p:cNvPr id="24" name="Flowchart: Magnetic Disk 23">
              <a:extLst>
                <a:ext uri="{FF2B5EF4-FFF2-40B4-BE49-F238E27FC236}">
                  <a16:creationId xmlns:a16="http://schemas.microsoft.com/office/drawing/2014/main" id="{641DA8CF-81D1-49E4-995C-6D0EAE26B0FD}"/>
                </a:ext>
              </a:extLst>
            </p:cNvPr>
            <p:cNvSpPr/>
            <p:nvPr/>
          </p:nvSpPr>
          <p:spPr>
            <a:xfrm>
              <a:off x="4787049" y="251359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sp>
          <p:nvSpPr>
            <p:cNvPr id="25" name="Flowchart: Magnetic Disk 24">
              <a:extLst>
                <a:ext uri="{FF2B5EF4-FFF2-40B4-BE49-F238E27FC236}">
                  <a16:creationId xmlns:a16="http://schemas.microsoft.com/office/drawing/2014/main" id="{5883461F-7DCC-4979-9836-72F1B8ACE949}"/>
                </a:ext>
              </a:extLst>
            </p:cNvPr>
            <p:cNvSpPr/>
            <p:nvPr/>
          </p:nvSpPr>
          <p:spPr>
            <a:xfrm>
              <a:off x="4843177" y="1601651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C96C43-9234-4C81-A9DA-627CECC2F385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4485518" y="529058"/>
              <a:ext cx="301531" cy="16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37FB08-C59D-4DA7-8521-306DAE5E1B62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4485518" y="1879350"/>
              <a:ext cx="357659" cy="207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E4EB62C-64FC-4BD7-8F73-21A6CB67E6DF}"/>
                </a:ext>
              </a:extLst>
            </p:cNvPr>
            <p:cNvCxnSpPr>
              <a:cxnSpLocks/>
              <a:stCxn id="56" idx="0"/>
              <a:endCxn id="15" idx="2"/>
            </p:cNvCxnSpPr>
            <p:nvPr/>
          </p:nvCxnSpPr>
          <p:spPr>
            <a:xfrm>
              <a:off x="5818998" y="4428451"/>
              <a:ext cx="238931" cy="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4E0D63B-FC2A-41A5-AB42-5E8E1DF3DEE7}"/>
                </a:ext>
              </a:extLst>
            </p:cNvPr>
            <p:cNvGrpSpPr/>
            <p:nvPr/>
          </p:nvGrpSpPr>
          <p:grpSpPr>
            <a:xfrm>
              <a:off x="7488185" y="310527"/>
              <a:ext cx="796949" cy="687024"/>
              <a:chOff x="1634821" y="2736610"/>
              <a:chExt cx="936485" cy="807314"/>
            </a:xfrm>
          </p:grpSpPr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8A499829-8130-418C-9D96-760E13CFACAC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391B6C2-33D3-4A2E-95B7-D1CDD2B54285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8C9EC4-5C0E-4FE6-8D0E-C1464C8CD373}"/>
                </a:ext>
              </a:extLst>
            </p:cNvPr>
            <p:cNvGrpSpPr/>
            <p:nvPr/>
          </p:nvGrpSpPr>
          <p:grpSpPr>
            <a:xfrm>
              <a:off x="7488184" y="1222193"/>
              <a:ext cx="796949" cy="687024"/>
              <a:chOff x="1634821" y="2736610"/>
              <a:chExt cx="936485" cy="807314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C7635A7C-8E9F-494E-9F45-ED15C2ACA326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5AA83B9-1F70-4343-B4FB-28B5C4C4733E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EC29ECD-3E6C-4C72-9C51-781C4882D2E6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H="1">
              <a:off x="6940197" y="654039"/>
              <a:ext cx="547988" cy="301637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DAB970-9D2D-4E83-B1EF-00CFD1186B6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6895820" y="1565705"/>
              <a:ext cx="592364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550EFC-DF64-4CE8-BA16-85FB38DFD9C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34" y="2758688"/>
              <a:ext cx="21359" cy="752339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6D7281CE-5950-49F7-BA9E-A40361115A03}"/>
                </a:ext>
              </a:extLst>
            </p:cNvPr>
            <p:cNvSpPr/>
            <p:nvPr/>
          </p:nvSpPr>
          <p:spPr>
            <a:xfrm>
              <a:off x="258372" y="3076543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E358B-4741-4C05-BBAA-A524599B6DF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60" y="726072"/>
              <a:ext cx="755513" cy="1404862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99B8CE-B130-46D1-A2D3-2D0ACAA2A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848" y="2566345"/>
              <a:ext cx="716349" cy="727280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AFBB7FAE-A4F2-48CA-A91E-02560E1F9969}"/>
                </a:ext>
              </a:extLst>
            </p:cNvPr>
            <p:cNvSpPr/>
            <p:nvPr/>
          </p:nvSpPr>
          <p:spPr>
            <a:xfrm>
              <a:off x="2004148" y="522054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other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client(s)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8592124-BA8F-4246-8BB8-22D531196AD0}"/>
                </a:ext>
              </a:extLst>
            </p:cNvPr>
            <p:cNvGrpSpPr/>
            <p:nvPr/>
          </p:nvGrpSpPr>
          <p:grpSpPr>
            <a:xfrm>
              <a:off x="7479560" y="2142837"/>
              <a:ext cx="796949" cy="687024"/>
              <a:chOff x="1634821" y="2736610"/>
              <a:chExt cx="936485" cy="80731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4FD24EF-DD40-4227-B332-1F6392942F51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632099D-E41D-41FB-BA8B-8A41ECC2ADE4}"/>
                  </a:ext>
                </a:extLst>
              </p:cNvPr>
              <p:cNvSpPr/>
              <p:nvPr/>
            </p:nvSpPr>
            <p:spPr>
              <a:xfrm>
                <a:off x="1728712" y="3070518"/>
                <a:ext cx="748702" cy="187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</a:rPr>
                  <a:t>service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E7BB26-5110-4131-9472-649E2B8446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1978" y="2039222"/>
              <a:ext cx="638224" cy="280593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71EF9149-2DBB-4458-9E10-D7B2EC3EE59C}"/>
                </a:ext>
              </a:extLst>
            </p:cNvPr>
            <p:cNvSpPr/>
            <p:nvPr/>
          </p:nvSpPr>
          <p:spPr>
            <a:xfrm>
              <a:off x="1743911" y="1927359"/>
              <a:ext cx="974364" cy="8399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FA51821-4392-4CDD-8AD4-6043BB333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0545" y="3311903"/>
              <a:ext cx="532112" cy="3764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C1D032-CB2C-42CC-BFB4-DC06E4FB6A99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>
              <a:off x="4540545" y="4074698"/>
              <a:ext cx="481504" cy="3537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114CB297-377C-427F-8A88-D45FBE1CD6B4}"/>
                </a:ext>
              </a:extLst>
            </p:cNvPr>
            <p:cNvSpPr/>
            <p:nvPr/>
          </p:nvSpPr>
          <p:spPr>
            <a:xfrm>
              <a:off x="87073" y="1605475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mobile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15ABB7A5-4939-47A4-868D-F60C58D4C05E}"/>
                </a:ext>
              </a:extLst>
            </p:cNvPr>
            <p:cNvSpPr/>
            <p:nvPr/>
          </p:nvSpPr>
          <p:spPr>
            <a:xfrm>
              <a:off x="202899" y="128655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3rd 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party apps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813AAF2-3B1A-4D3F-AB50-DA078D72754E}"/>
                </a:ext>
              </a:extLst>
            </p:cNvPr>
            <p:cNvCxnSpPr>
              <a:cxnSpLocks/>
              <a:stCxn id="43" idx="0"/>
              <a:endCxn id="62" idx="1"/>
            </p:cNvCxnSpPr>
            <p:nvPr/>
          </p:nvCxnSpPr>
          <p:spPr>
            <a:xfrm>
              <a:off x="1061437" y="2025460"/>
              <a:ext cx="690585" cy="360291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1A426C2-E5D7-4B6B-AAB7-BDF01B361B2D}"/>
              </a:ext>
            </a:extLst>
          </p:cNvPr>
          <p:cNvSpPr txBox="1"/>
          <p:nvPr/>
        </p:nvSpPr>
        <p:spPr>
          <a:xfrm>
            <a:off x="2212769" y="2167693"/>
            <a:ext cx="767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/>
              <a:t>API</a:t>
            </a:r>
          </a:p>
          <a:p>
            <a:pPr algn="ctr"/>
            <a:r>
              <a:rPr lang="it-IT" sz="1100" b="1" dirty="0"/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230813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 err="1"/>
              <a:t>Compiti</a:t>
            </a:r>
            <a:r>
              <a:rPr lang="fr-FR" sz="2000" dirty="0"/>
              <a:t> API Gateway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52714"/>
            <a:ext cx="7727871" cy="3218676"/>
          </a:xfrm>
        </p:spPr>
        <p:txBody>
          <a:bodyPr>
            <a:noAutofit/>
          </a:bodyPr>
          <a:lstStyle/>
          <a:p>
            <a:r>
              <a:rPr lang="it-IT" sz="2000" dirty="0"/>
              <a:t>I compiti principali dell'API gateway sono </a:t>
            </a:r>
            <a:r>
              <a:rPr lang="it-IT" sz="1900" b="1" dirty="0"/>
              <a:t>request routing </a:t>
            </a:r>
            <a:r>
              <a:rPr lang="it-IT" sz="1900" dirty="0"/>
              <a:t>e</a:t>
            </a:r>
            <a:r>
              <a:rPr lang="it-IT" sz="1900" b="1" dirty="0"/>
              <a:t> API composition</a:t>
            </a:r>
          </a:p>
          <a:p>
            <a:r>
              <a:rPr lang="it-IT" sz="2000" dirty="0"/>
              <a:t>ma essendo un unico entry point, è il punto migliore per implementare altre responsabilità (cosiddette </a:t>
            </a:r>
            <a:r>
              <a:rPr lang="it-IT" sz="2000" i="1" dirty="0"/>
              <a:t>edge </a:t>
            </a:r>
            <a:r>
              <a:rPr lang="it-IT" sz="2000" dirty="0"/>
              <a:t>functions):</a:t>
            </a:r>
          </a:p>
          <a:p>
            <a:pPr lvl="1"/>
            <a:r>
              <a:rPr lang="it-IT" sz="1600" dirty="0"/>
              <a:t>protocol translation</a:t>
            </a:r>
          </a:p>
          <a:p>
            <a:pPr lvl="1"/>
            <a:r>
              <a:rPr lang="it-IT" sz="1600" dirty="0"/>
              <a:t>autenticazione</a:t>
            </a:r>
          </a:p>
          <a:p>
            <a:pPr lvl="1"/>
            <a:r>
              <a:rPr lang="it-IT" sz="1600" dirty="0"/>
              <a:t>rate limiting, throttling</a:t>
            </a:r>
          </a:p>
          <a:p>
            <a:pPr lvl="1"/>
            <a:r>
              <a:rPr lang="it-IT" sz="1600" dirty="0"/>
              <a:t>monitoring</a:t>
            </a:r>
          </a:p>
          <a:p>
            <a:pPr lvl="1"/>
            <a:r>
              <a:rPr lang="it-IT" sz="1600" dirty="0"/>
              <a:t>caching</a:t>
            </a:r>
          </a:p>
          <a:p>
            <a:pPr lvl="1"/>
            <a:r>
              <a:rPr lang="it-IT" sz="1600" dirty="0"/>
              <a:t>etc.</a:t>
            </a:r>
          </a:p>
          <a:p>
            <a:pPr lvl="1"/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84357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 err="1"/>
              <a:t>Request</a:t>
            </a:r>
            <a:r>
              <a:rPr lang="fr-FR" sz="2000" dirty="0"/>
              <a:t> </a:t>
            </a:r>
            <a:r>
              <a:rPr lang="fr-FR" sz="2000" dirty="0" err="1"/>
              <a:t>Routing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97280"/>
            <a:ext cx="7727871" cy="28676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Il principale compito dell'API Gateway è quello di redirigere le richieste dei clients ai servizi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A questo fine, il gateway utilizza una routing map che specifica a quali servizi redirigere ogni tipo di richiesta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Ad esempio, la routing map potrebbe associare un URL path e un metodo HTTP ad un dato servizio in backend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Questa funzione è quella implementata tipicamente dai web servers (come nginx) con il nome di reverse proxying</a:t>
            </a:r>
          </a:p>
        </p:txBody>
      </p:sp>
    </p:spTree>
    <p:extLst>
      <p:ext uri="{BB962C8B-B14F-4D97-AF65-F5344CB8AC3E}">
        <p14:creationId xmlns:p14="http://schemas.microsoft.com/office/powerpoint/2010/main" val="375197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/>
              <a:t>API Composition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97280"/>
            <a:ext cx="7727871" cy="28676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Generalmente, un API gateway non mappa singole richieste dei propri clients a singole invocazioni di un servizio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sz="2000" dirty="0"/>
              <a:t>Una richiesta di un client potrebbe essere soddisfatta invocando una sequenza di servizi del backend ed aggregando i risultati in una unica risposta</a:t>
            </a:r>
          </a:p>
        </p:txBody>
      </p:sp>
    </p:spTree>
    <p:extLst>
      <p:ext uri="{BB962C8B-B14F-4D97-AF65-F5344CB8AC3E}">
        <p14:creationId xmlns:p14="http://schemas.microsoft.com/office/powerpoint/2010/main" val="2926274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522A60-B69D-4D7B-864C-66A072E1810D}">
  <ds:schemaRefs>
    <ds:schemaRef ds:uri="http://schemas.openxmlformats.org/package/2006/metadata/core-properties"/>
    <ds:schemaRef ds:uri="5f164487-f952-49f5-894b-4d40b1a2b08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c60d23eb-206c-4cae-9c84-f0092b0cd05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855</Words>
  <Application>Microsoft Office PowerPoint</Application>
  <PresentationFormat>Custom</PresentationFormat>
  <Paragraphs>206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Sniglet</vt:lpstr>
      <vt:lpstr>Wingdings</vt:lpstr>
      <vt:lpstr>Tema di Office</vt:lpstr>
      <vt:lpstr>PowerPoint Presentation</vt:lpstr>
      <vt:lpstr>PowerPoint Presentation</vt:lpstr>
      <vt:lpstr>Accesso esterno alle API dei servizi</vt:lpstr>
      <vt:lpstr>Accesso alle API, Problematiche tipiche</vt:lpstr>
      <vt:lpstr>Soluzione: API Gateway pattern</vt:lpstr>
      <vt:lpstr>PowerPoint Presentation</vt:lpstr>
      <vt:lpstr>Compiti API Gateway</vt:lpstr>
      <vt:lpstr>Request Routing</vt:lpstr>
      <vt:lpstr>API Composition</vt:lpstr>
      <vt:lpstr>Backend-for-frontend Pattern</vt:lpstr>
      <vt:lpstr>Gateways : Possibili implementazioni</vt:lpstr>
      <vt:lpstr>PowerPoint Presentation</vt:lpstr>
      <vt:lpstr>PowerPoint Presentation</vt:lpstr>
      <vt:lpstr>Netflix Zuul</vt:lpstr>
      <vt:lpstr>Netflix Zuul</vt:lpstr>
      <vt:lpstr>Netflix Zuul</vt:lpstr>
      <vt:lpstr>Netflix Zuul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94</cp:revision>
  <dcterms:created xsi:type="dcterms:W3CDTF">2020-04-10T10:49:32Z</dcterms:created>
  <dcterms:modified xsi:type="dcterms:W3CDTF">2020-04-28T06:41:48Z</dcterms:modified>
</cp:coreProperties>
</file>